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3764" r:id="rId2"/>
    <p:sldMasterId id="2147483791" r:id="rId3"/>
    <p:sldMasterId id="2147483806" r:id="rId4"/>
  </p:sldMasterIdLst>
  <p:sldIdLst>
    <p:sldId id="257" r:id="rId5"/>
    <p:sldId id="259" r:id="rId6"/>
    <p:sldId id="256" r:id="rId7"/>
    <p:sldId id="263" r:id="rId8"/>
    <p:sldId id="258" r:id="rId9"/>
    <p:sldId id="260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28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2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50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9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5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73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D2DC-5BC1-ABEE-FC09-AB4135A01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D9623-0001-6197-AFF1-596A4FD37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9A3A4-18E2-E6F1-8182-F6E1C5E1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9CFAD-A491-315C-8E1C-775D65A81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608C0-EEB3-CBE1-8AED-85611DAD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09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6EFF-12DD-3683-75C6-12549E26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E1459-D0FC-CDB7-CECC-4399EBF59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F9E1F-F5F5-910D-8F25-F76D66B2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2704A-6AFD-1348-7341-E6BED84D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AF479-D3AE-D155-7ED5-D1E3B34F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37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0B22-CAB1-6A6E-2334-70638C8E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3A636-40A9-32DE-DDFA-700B42E0E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B4A4-999D-0319-C215-82E3CCC7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B6C46-C0B7-2481-C540-0783E424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3555-BCAA-A1A7-86B5-D7CEA1F8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8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414FB-C220-3F0D-18FC-F1233AFE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EE0A7-FFD2-9382-9EF2-4AB14E2A5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24471-255F-BD74-218C-F823A12D6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A56F2-44F5-9D6F-CA76-9CCCED41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CE751-E6BA-81DC-EA0D-3F3BD64E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6810D-BF6D-E90B-DCEB-E72CD6EA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5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F997-936D-DA62-9E3F-B2123A0A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A33F7-67CD-72EC-280A-C090BE23E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53D45-1D89-09CB-5F67-67970D5A1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18823-73D3-D483-6C30-93EC42E52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24F95-4477-AD2C-A579-D1D4387A5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829FF-953A-2157-6E82-3403E72F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5FF21-76FF-AEF3-62F0-8234FC38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DE3A4-6A0D-8F53-1D22-FC5E9276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3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56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AFE8-4EA5-1538-EFD7-1D525F1A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E1113-ADEC-6107-AC10-98341DAF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B0899-94D3-7D4E-F077-B4CB0BA9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891F4-B3CE-9089-CCF6-7609DBA2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12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F1BB11-B299-1602-012E-79116E2D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5010D-1C3C-FAE2-3843-D8AAA3D3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9E197-0C23-B9C9-72CD-EB5EE009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69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7D71-3BAF-A000-7160-C5E710FB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A864-95A1-FCC1-A93B-7665478CB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6755C-7E4C-84A6-FAB7-C5B26BDA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852B6-6794-218D-86A2-621A16B36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21BD3-939E-FA63-EC8C-16600DEF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D61A9-C7BF-1A16-0780-CEAC70B1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11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34F6-6619-A38E-31DC-E5FD8360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48EFEC-7ED4-42CE-DAA6-581C11FFF1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545A-D9B6-04DE-67A8-CC5E208E2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076B3-0DDB-1271-20F6-AE3EBE34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0061E-6DB5-2794-7226-B2DA4D82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898B1-3261-FB15-6B2B-3541A2B1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47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91BF-05BC-B938-4222-BAC7DB07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E99DD-BC5A-309D-9D13-657B7E00B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E0A32-03DC-8FD2-879B-CA0A17AD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958E4-C6A6-42F0-2AF4-76562DCB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AC0ED-CD91-5F3A-3533-7E8B7A3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25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A3D4E-F25E-330E-3D28-061AF5418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9B2BB-B272-2F40-E69C-D5E573184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34E3A-E8D6-2426-DC64-8A7FF2D4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88A35-17AD-A1C0-C163-30A31D6B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BCFF4-D3F3-5B0D-D063-C4ADAF91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1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2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77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344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81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759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596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442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379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985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732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551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558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580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660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640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9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298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559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15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057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39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80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191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5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151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091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366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19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5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1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6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26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F0726-25D8-5888-C699-F0443D51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B8C5-B937-7925-4C4C-CB3F8D825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4A442-4EED-8CF1-F131-24C264A7F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685C0-87B8-F9BC-AD44-14FC4A01C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11040-EB0E-36A5-BBB3-4CEF5D952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0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28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47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" descr="Vector background of vibrant colors splashing">
            <a:extLst>
              <a:ext uri="{FF2B5EF4-FFF2-40B4-BE49-F238E27FC236}">
                <a16:creationId xmlns:a16="http://schemas.microsoft.com/office/drawing/2014/main" id="{ABBFD988-1769-F2B6-8680-CA80B6772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7279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A70144-99A4-B01C-51FF-9E9B8D148DE4}"/>
              </a:ext>
            </a:extLst>
          </p:cNvPr>
          <p:cNvSpPr/>
          <p:nvPr/>
        </p:nvSpPr>
        <p:spPr>
          <a:xfrm>
            <a:off x="355520" y="1637806"/>
            <a:ext cx="9254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masis MT Pro Black" panose="020B0604020202020204" pitchFamily="18" charset="0"/>
              </a:rPr>
              <a:t>How gaming has changed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0712D6-45DF-4FD9-0014-D57A0CF50E88}"/>
              </a:ext>
            </a:extLst>
          </p:cNvPr>
          <p:cNvSpPr/>
          <p:nvPr/>
        </p:nvSpPr>
        <p:spPr>
          <a:xfrm>
            <a:off x="4982556" y="2952688"/>
            <a:ext cx="6875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masis MT Pro Black" panose="020B0604020202020204" pitchFamily="18" charset="0"/>
              </a:rPr>
              <a:t>in the last 20 years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7F1E2D-57F4-DDD4-3712-A4F87FFE7689}"/>
              </a:ext>
            </a:extLst>
          </p:cNvPr>
          <p:cNvSpPr/>
          <p:nvPr/>
        </p:nvSpPr>
        <p:spPr>
          <a:xfrm>
            <a:off x="673100" y="4659123"/>
            <a:ext cx="10697557" cy="120032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35BD18-A167-4B60-9419-53A897F4F6D0}"/>
              </a:ext>
            </a:extLst>
          </p:cNvPr>
          <p:cNvSpPr txBox="1"/>
          <p:nvPr/>
        </p:nvSpPr>
        <p:spPr>
          <a:xfrm>
            <a:off x="770543" y="5028454"/>
            <a:ext cx="1035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short presentation by James Tyler, Matthew Lyle and Marta Grazia</a:t>
            </a:r>
          </a:p>
        </p:txBody>
      </p:sp>
    </p:spTree>
    <p:extLst>
      <p:ext uri="{BB962C8B-B14F-4D97-AF65-F5344CB8AC3E}">
        <p14:creationId xmlns:p14="http://schemas.microsoft.com/office/powerpoint/2010/main" val="127733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5" name="Rectangle 16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7FF0EE-6A76-2C04-753B-688ED728C7A8}"/>
              </a:ext>
            </a:extLst>
          </p:cNvPr>
          <p:cNvSpPr/>
          <p:nvPr/>
        </p:nvSpPr>
        <p:spPr>
          <a:xfrm>
            <a:off x="1276923" y="1075062"/>
            <a:ext cx="9638153" cy="82064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Main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94952-F9A3-1D77-33E3-098E45C83E8A}"/>
              </a:ext>
            </a:extLst>
          </p:cNvPr>
          <p:cNvSpPr txBox="1">
            <a:spLocks/>
          </p:cNvSpPr>
          <p:nvPr/>
        </p:nvSpPr>
        <p:spPr>
          <a:xfrm>
            <a:off x="1646396" y="2742644"/>
            <a:ext cx="9083806" cy="417084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numCol="2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Solo or small teams</a:t>
            </a:r>
          </a:p>
          <a:p>
            <a:r>
              <a:rPr lang="en-GB" dirty="0"/>
              <a:t>Low Budget</a:t>
            </a:r>
          </a:p>
          <a:p>
            <a:r>
              <a:rPr lang="en-GB" dirty="0"/>
              <a:t>More creative control</a:t>
            </a:r>
          </a:p>
          <a:p>
            <a:r>
              <a:rPr lang="en-GB" dirty="0"/>
              <a:t>Tend to be lesser known</a:t>
            </a:r>
          </a:p>
          <a:p>
            <a:r>
              <a:rPr lang="en-GB" dirty="0"/>
              <a:t>Indie Developers are their own boss</a:t>
            </a:r>
          </a:p>
          <a:p>
            <a:r>
              <a:rPr lang="en-GB" dirty="0"/>
              <a:t>Smaller, closely-knit communities</a:t>
            </a:r>
          </a:p>
          <a:p>
            <a:r>
              <a:rPr lang="en-GB" dirty="0"/>
              <a:t>Most are only available on PC</a:t>
            </a:r>
          </a:p>
          <a:p>
            <a:r>
              <a:rPr lang="en-GB" dirty="0"/>
              <a:t>Cheaper  (£10+)</a:t>
            </a:r>
          </a:p>
          <a:p>
            <a:pPr algn="ctr"/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Large teams</a:t>
            </a:r>
          </a:p>
          <a:p>
            <a:pPr algn="r"/>
            <a:r>
              <a:rPr lang="en-GB" dirty="0"/>
              <a:t>High Budget</a:t>
            </a:r>
          </a:p>
          <a:p>
            <a:pPr algn="r"/>
            <a:r>
              <a:rPr lang="en-GB" dirty="0"/>
              <a:t>More controlled – revisions made often</a:t>
            </a:r>
          </a:p>
          <a:p>
            <a:pPr algn="r"/>
            <a:r>
              <a:rPr lang="en-GB" dirty="0"/>
              <a:t>Well known – highly marketed</a:t>
            </a:r>
          </a:p>
          <a:p>
            <a:pPr algn="r"/>
            <a:r>
              <a:rPr lang="en-GB" dirty="0"/>
              <a:t>Decisions are determined by higher-ups</a:t>
            </a:r>
          </a:p>
          <a:p>
            <a:pPr algn="r"/>
            <a:r>
              <a:rPr lang="en-GB" dirty="0"/>
              <a:t>Larger and expanding communities</a:t>
            </a:r>
          </a:p>
          <a:p>
            <a:pPr algn="r"/>
            <a:r>
              <a:rPr lang="en-GB" dirty="0"/>
              <a:t>Are usually found on PC and/or Consoles</a:t>
            </a:r>
          </a:p>
          <a:p>
            <a:pPr algn="r"/>
            <a:r>
              <a:rPr lang="en-GB" dirty="0"/>
              <a:t>More expensive (£50+)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999C46-3875-4A90-F446-E7D85390A2C2}"/>
              </a:ext>
            </a:extLst>
          </p:cNvPr>
          <p:cNvSpPr txBox="1">
            <a:spLocks/>
          </p:cNvSpPr>
          <p:nvPr/>
        </p:nvSpPr>
        <p:spPr>
          <a:xfrm>
            <a:off x="644871" y="2024296"/>
            <a:ext cx="10917814" cy="739484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i="0" dirty="0"/>
              <a:t>Indie Games</a:t>
            </a:r>
          </a:p>
          <a:p>
            <a:pPr algn="ctr"/>
            <a:r>
              <a:rPr lang="en-GB" sz="3200" i="0" dirty="0"/>
              <a:t>Triple A Games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26F9D-33FA-D2EC-29C5-EB43491CF8C5}"/>
              </a:ext>
            </a:extLst>
          </p:cNvPr>
          <p:cNvCxnSpPr>
            <a:cxnSpLocks/>
          </p:cNvCxnSpPr>
          <p:nvPr/>
        </p:nvCxnSpPr>
        <p:spPr>
          <a:xfrm>
            <a:off x="763555" y="2639285"/>
            <a:ext cx="10664890" cy="29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836AC8-7D1B-5B66-A9B0-E92FFA0DD92D}"/>
              </a:ext>
            </a:extLst>
          </p:cNvPr>
          <p:cNvCxnSpPr>
            <a:cxnSpLocks/>
          </p:cNvCxnSpPr>
          <p:nvPr/>
        </p:nvCxnSpPr>
        <p:spPr>
          <a:xfrm>
            <a:off x="763555" y="1878164"/>
            <a:ext cx="10664890" cy="29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6938F4-57DC-37AE-CB6D-AF404DEC5644}"/>
              </a:ext>
            </a:extLst>
          </p:cNvPr>
          <p:cNvCxnSpPr>
            <a:cxnSpLocks/>
          </p:cNvCxnSpPr>
          <p:nvPr/>
        </p:nvCxnSpPr>
        <p:spPr>
          <a:xfrm>
            <a:off x="6088222" y="2715771"/>
            <a:ext cx="0" cy="333046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2EEBAE0-6A5D-6C98-1D58-69B19A2E7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673" y="918313"/>
            <a:ext cx="954805" cy="699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1BBA69-8F66-A3B1-AF61-95C0FE54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7" y="667672"/>
            <a:ext cx="1464055" cy="11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4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5" name="Rectangle 167">
            <a:extLst>
              <a:ext uri="{FF2B5EF4-FFF2-40B4-BE49-F238E27FC236}">
                <a16:creationId xmlns:a16="http://schemas.microsoft.com/office/drawing/2014/main" id="{B8F5419B-BCBD-42A2-BFFF-781C60733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EC89E5-A8F8-44CA-5D53-8B2828B03A13}"/>
              </a:ext>
            </a:extLst>
          </p:cNvPr>
          <p:cNvSpPr/>
          <p:nvPr/>
        </p:nvSpPr>
        <p:spPr>
          <a:xfrm>
            <a:off x="2651240" y="197418"/>
            <a:ext cx="7319238" cy="99576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List of Indie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C8C27-2414-3A8F-37B2-9DE554850A39}"/>
              </a:ext>
            </a:extLst>
          </p:cNvPr>
          <p:cNvSpPr txBox="1">
            <a:spLocks/>
          </p:cNvSpPr>
          <p:nvPr/>
        </p:nvSpPr>
        <p:spPr>
          <a:xfrm>
            <a:off x="267629" y="1320571"/>
            <a:ext cx="11797991" cy="52631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numCol="4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Among Us</a:t>
            </a:r>
          </a:p>
          <a:p>
            <a:r>
              <a:rPr lang="en-GB" sz="1200" dirty="0"/>
              <a:t>Stardew Valley</a:t>
            </a:r>
          </a:p>
          <a:p>
            <a:r>
              <a:rPr lang="en-GB" sz="1200" dirty="0"/>
              <a:t>Cult of the Lamb</a:t>
            </a:r>
          </a:p>
          <a:p>
            <a:r>
              <a:rPr lang="en-GB" sz="1200" dirty="0"/>
              <a:t>Five Nights at Freddy’s</a:t>
            </a:r>
          </a:p>
          <a:p>
            <a:r>
              <a:rPr lang="en-GB" sz="1200" dirty="0"/>
              <a:t>Crypt of The </a:t>
            </a:r>
            <a:r>
              <a:rPr lang="en-GB" sz="1200" dirty="0" err="1"/>
              <a:t>Necrodancer</a:t>
            </a:r>
            <a:endParaRPr lang="en-GB" sz="1200" dirty="0"/>
          </a:p>
          <a:p>
            <a:r>
              <a:rPr lang="en-GB" sz="1200" dirty="0"/>
              <a:t>Cuphead</a:t>
            </a:r>
          </a:p>
          <a:p>
            <a:r>
              <a:rPr lang="en-GB" sz="1200" dirty="0" err="1"/>
              <a:t>Baldi’s</a:t>
            </a:r>
            <a:r>
              <a:rPr lang="en-GB" sz="1200" dirty="0"/>
              <a:t> Basics in Education &amp; Learning</a:t>
            </a:r>
          </a:p>
          <a:p>
            <a:r>
              <a:rPr lang="en-GB" sz="1200" dirty="0"/>
              <a:t>Don’t Starve</a:t>
            </a:r>
          </a:p>
          <a:p>
            <a:r>
              <a:rPr lang="en-GB" sz="1200" dirty="0" err="1"/>
              <a:t>Subnautica</a:t>
            </a:r>
            <a:endParaRPr lang="en-GB" sz="1200" dirty="0"/>
          </a:p>
          <a:p>
            <a:r>
              <a:rPr lang="en-GB" sz="1200" dirty="0" err="1"/>
              <a:t>Kerbal</a:t>
            </a:r>
            <a:r>
              <a:rPr lang="en-GB" sz="1200" dirty="0"/>
              <a:t> Space Program</a:t>
            </a:r>
          </a:p>
          <a:p>
            <a:r>
              <a:rPr lang="en-GB" sz="1200" dirty="0"/>
              <a:t>Hollow Knight</a:t>
            </a:r>
          </a:p>
          <a:p>
            <a:r>
              <a:rPr lang="en-GB" sz="1200" dirty="0"/>
              <a:t>Night in The Woods</a:t>
            </a:r>
          </a:p>
          <a:p>
            <a:r>
              <a:rPr lang="en-GB" sz="1200" dirty="0"/>
              <a:t>Undertale</a:t>
            </a:r>
          </a:p>
          <a:p>
            <a:r>
              <a:rPr lang="en-GB" sz="1200" dirty="0"/>
              <a:t>The Binding of Isaac</a:t>
            </a:r>
          </a:p>
          <a:p>
            <a:r>
              <a:rPr lang="en-GB" sz="1200" dirty="0"/>
              <a:t>Hotline Miami</a:t>
            </a:r>
          </a:p>
          <a:p>
            <a:r>
              <a:rPr lang="en-GB" sz="1200" dirty="0"/>
              <a:t>Superhot</a:t>
            </a:r>
          </a:p>
          <a:p>
            <a:r>
              <a:rPr lang="en-GB" sz="1200" dirty="0"/>
              <a:t>Friday Night </a:t>
            </a:r>
            <a:r>
              <a:rPr lang="en-GB" sz="1200" dirty="0" err="1"/>
              <a:t>Funkin</a:t>
            </a:r>
            <a:r>
              <a:rPr lang="en-GB" sz="1200" dirty="0"/>
              <a:t>’</a:t>
            </a:r>
          </a:p>
          <a:p>
            <a:r>
              <a:rPr lang="en-GB" sz="1200" dirty="0"/>
              <a:t>Fall Guys</a:t>
            </a:r>
          </a:p>
          <a:p>
            <a:r>
              <a:rPr lang="en-GB" sz="1200" dirty="0"/>
              <a:t>Outlast</a:t>
            </a:r>
          </a:p>
          <a:p>
            <a:r>
              <a:rPr lang="en-GB" sz="1200" dirty="0"/>
              <a:t>Hades</a:t>
            </a:r>
          </a:p>
          <a:p>
            <a:r>
              <a:rPr lang="en-GB" sz="1200" dirty="0"/>
              <a:t>Risk of Rain</a:t>
            </a:r>
          </a:p>
          <a:p>
            <a:r>
              <a:rPr lang="en-GB" sz="1200" dirty="0"/>
              <a:t>Deep Rock Galactic</a:t>
            </a:r>
          </a:p>
          <a:p>
            <a:r>
              <a:rPr lang="en-GB" sz="1200" dirty="0" err="1"/>
              <a:t>Deltarune</a:t>
            </a:r>
            <a:endParaRPr lang="en-GB" sz="1200" dirty="0"/>
          </a:p>
          <a:p>
            <a:r>
              <a:rPr lang="en-GB" sz="1200" dirty="0"/>
              <a:t>Faster Than Light</a:t>
            </a:r>
          </a:p>
          <a:p>
            <a:r>
              <a:rPr lang="en-GB" sz="1200" dirty="0" err="1"/>
              <a:t>Helltaker</a:t>
            </a:r>
            <a:endParaRPr lang="en-GB" sz="1200" dirty="0"/>
          </a:p>
          <a:p>
            <a:r>
              <a:rPr lang="en-GB" sz="1200" dirty="0"/>
              <a:t>Getting Over It with Bennett </a:t>
            </a:r>
            <a:r>
              <a:rPr lang="en-GB" sz="1200" dirty="0" err="1"/>
              <a:t>Foddy</a:t>
            </a:r>
            <a:endParaRPr lang="en-GB" sz="1200" dirty="0"/>
          </a:p>
          <a:p>
            <a:r>
              <a:rPr lang="en-GB" sz="1200" dirty="0"/>
              <a:t>Enter The </a:t>
            </a:r>
            <a:r>
              <a:rPr lang="en-GB" sz="1200" dirty="0" err="1"/>
              <a:t>Gungeon</a:t>
            </a:r>
            <a:endParaRPr lang="en-GB" sz="1200" dirty="0"/>
          </a:p>
          <a:p>
            <a:r>
              <a:rPr lang="en-GB" sz="1200" dirty="0"/>
              <a:t>Celeste</a:t>
            </a:r>
          </a:p>
          <a:p>
            <a:r>
              <a:rPr lang="en-GB" sz="1200" dirty="0"/>
              <a:t>A Hat In Time</a:t>
            </a:r>
          </a:p>
          <a:p>
            <a:r>
              <a:rPr lang="en-GB" sz="1200" dirty="0" err="1"/>
              <a:t>Hylics</a:t>
            </a:r>
            <a:endParaRPr lang="en-GB" sz="1200" dirty="0"/>
          </a:p>
          <a:p>
            <a:r>
              <a:rPr lang="en-GB" sz="1200" dirty="0"/>
              <a:t>Little Nightmares</a:t>
            </a:r>
          </a:p>
          <a:p>
            <a:r>
              <a:rPr lang="en-GB" sz="1200" dirty="0"/>
              <a:t>Indivisible</a:t>
            </a:r>
          </a:p>
          <a:p>
            <a:r>
              <a:rPr lang="en-GB" sz="1200" dirty="0" err="1"/>
              <a:t>Inscryption</a:t>
            </a:r>
            <a:endParaRPr lang="en-GB" sz="1200" dirty="0"/>
          </a:p>
          <a:p>
            <a:r>
              <a:rPr lang="en-GB" sz="1200" dirty="0"/>
              <a:t>Iron Lung</a:t>
            </a:r>
          </a:p>
          <a:p>
            <a:r>
              <a:rPr lang="en-GB" sz="1200" dirty="0"/>
              <a:t>Journey</a:t>
            </a:r>
          </a:p>
          <a:p>
            <a:r>
              <a:rPr lang="en-GB" sz="1200" dirty="0"/>
              <a:t>Jump King</a:t>
            </a:r>
          </a:p>
          <a:p>
            <a:r>
              <a:rPr lang="en-GB" sz="1200" dirty="0"/>
              <a:t>LISA: The Painful</a:t>
            </a:r>
          </a:p>
          <a:p>
            <a:r>
              <a:rPr lang="en-GB" sz="1200" dirty="0"/>
              <a:t>Metal: </a:t>
            </a:r>
            <a:r>
              <a:rPr lang="en-GB" sz="1200" dirty="0" err="1"/>
              <a:t>Hellsinger</a:t>
            </a:r>
            <a:endParaRPr lang="en-GB" sz="1200" dirty="0"/>
          </a:p>
          <a:p>
            <a:r>
              <a:rPr lang="en-GB" sz="1200" dirty="0"/>
              <a:t>Minecraft</a:t>
            </a:r>
          </a:p>
          <a:p>
            <a:r>
              <a:rPr lang="en-GB" sz="1200" dirty="0"/>
              <a:t>Neon White</a:t>
            </a:r>
          </a:p>
          <a:p>
            <a:r>
              <a:rPr lang="en-GB" sz="1200" dirty="0"/>
              <a:t>No Man’s Sky</a:t>
            </a:r>
          </a:p>
          <a:p>
            <a:r>
              <a:rPr lang="en-GB" sz="1200" dirty="0"/>
              <a:t>Omori</a:t>
            </a:r>
          </a:p>
          <a:p>
            <a:r>
              <a:rPr lang="en-GB" sz="1200" dirty="0"/>
              <a:t>Outer Wilds</a:t>
            </a:r>
          </a:p>
          <a:p>
            <a:r>
              <a:rPr lang="en-GB" sz="1200" dirty="0"/>
              <a:t>Ori &amp; The Blind Forest</a:t>
            </a:r>
          </a:p>
          <a:p>
            <a:r>
              <a:rPr lang="en-GB" sz="1200" dirty="0" err="1"/>
              <a:t>Phasmophobia</a:t>
            </a:r>
            <a:endParaRPr lang="en-GB" sz="1200" dirty="0"/>
          </a:p>
          <a:p>
            <a:r>
              <a:rPr lang="en-GB" sz="1200" dirty="0"/>
              <a:t>Rivals of Aether</a:t>
            </a:r>
          </a:p>
          <a:p>
            <a:r>
              <a:rPr lang="en-GB" sz="1200" dirty="0"/>
              <a:t>Rogue Legacy</a:t>
            </a:r>
          </a:p>
          <a:p>
            <a:r>
              <a:rPr lang="en-GB" sz="1200" dirty="0"/>
              <a:t>Sable</a:t>
            </a:r>
          </a:p>
          <a:p>
            <a:r>
              <a:rPr lang="en-GB" sz="1200" dirty="0"/>
              <a:t>Scorn</a:t>
            </a:r>
          </a:p>
          <a:p>
            <a:r>
              <a:rPr lang="en-GB" sz="1200" dirty="0"/>
              <a:t>SCP – Containment Breach</a:t>
            </a:r>
          </a:p>
          <a:p>
            <a:r>
              <a:rPr lang="en-GB" sz="1200" dirty="0"/>
              <a:t>Shantae</a:t>
            </a:r>
          </a:p>
          <a:p>
            <a:r>
              <a:rPr lang="en-GB" sz="1200" dirty="0"/>
              <a:t>Shovel Knight</a:t>
            </a:r>
          </a:p>
          <a:p>
            <a:r>
              <a:rPr lang="en-GB" sz="1200" dirty="0"/>
              <a:t>Sifu</a:t>
            </a:r>
          </a:p>
          <a:p>
            <a:r>
              <a:rPr lang="en-GB" sz="1200" dirty="0" err="1"/>
              <a:t>Skullgirls</a:t>
            </a:r>
            <a:endParaRPr lang="en-GB" sz="1200" dirty="0"/>
          </a:p>
          <a:p>
            <a:r>
              <a:rPr lang="en-GB" sz="1200" dirty="0"/>
              <a:t>Slime Rancher</a:t>
            </a:r>
          </a:p>
          <a:p>
            <a:r>
              <a:rPr lang="en-GB" sz="1200" dirty="0"/>
              <a:t>Soma</a:t>
            </a:r>
          </a:p>
          <a:p>
            <a:r>
              <a:rPr lang="en-GB" sz="1200" dirty="0" err="1"/>
              <a:t>Spelunky</a:t>
            </a:r>
            <a:endParaRPr lang="en-GB" sz="1200" dirty="0"/>
          </a:p>
          <a:p>
            <a:r>
              <a:rPr lang="en-GB" sz="1200" dirty="0"/>
              <a:t>Stray</a:t>
            </a:r>
          </a:p>
          <a:p>
            <a:r>
              <a:rPr lang="en-GB" sz="1200" dirty="0"/>
              <a:t>Transistor</a:t>
            </a:r>
          </a:p>
          <a:p>
            <a:r>
              <a:rPr lang="en-GB" sz="1200" dirty="0"/>
              <a:t>Untitled Goose Game</a:t>
            </a:r>
          </a:p>
          <a:p>
            <a:r>
              <a:rPr lang="en-GB" sz="1200" dirty="0"/>
              <a:t>VA-11 Hall-A</a:t>
            </a:r>
          </a:p>
          <a:p>
            <a:r>
              <a:rPr lang="en-GB" sz="1200" dirty="0"/>
              <a:t>Vampire Survivors</a:t>
            </a:r>
          </a:p>
          <a:p>
            <a:r>
              <a:rPr lang="en-GB" sz="1200" dirty="0"/>
              <a:t>Viscera </a:t>
            </a:r>
            <a:r>
              <a:rPr lang="en-GB" sz="1200" dirty="0" err="1"/>
              <a:t>Cleanup</a:t>
            </a:r>
            <a:r>
              <a:rPr lang="en-GB" sz="1200" dirty="0"/>
              <a:t> Duty</a:t>
            </a:r>
          </a:p>
          <a:p>
            <a:r>
              <a:rPr lang="en-GB" sz="1200" dirty="0" err="1"/>
              <a:t>VRChat</a:t>
            </a:r>
            <a:endParaRPr lang="en-GB" sz="1200" dirty="0"/>
          </a:p>
          <a:p>
            <a:r>
              <a:rPr lang="en-GB" sz="1200" dirty="0"/>
              <a:t>World of Horror</a:t>
            </a:r>
          </a:p>
          <a:p>
            <a:r>
              <a:rPr lang="en-GB" sz="1200" dirty="0"/>
              <a:t>Yume Nikki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7AE8A-3DB3-6E9C-E046-655C731B1E42}"/>
              </a:ext>
            </a:extLst>
          </p:cNvPr>
          <p:cNvSpPr txBox="1"/>
          <p:nvPr/>
        </p:nvSpPr>
        <p:spPr>
          <a:xfrm>
            <a:off x="10280650" y="4998820"/>
            <a:ext cx="1530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+ 1000s more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FAFA3DF5-8A09-8216-9454-F74255ACD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6" y="69305"/>
            <a:ext cx="933634" cy="11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54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810002" y="639097"/>
            <a:ext cx="4961534" cy="3781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1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Everything’s going Virtual!</a:t>
            </a:r>
            <a:endParaRPr lang="en-US" sz="5400" b="1" cap="none" spc="0">
              <a:ln w="13462">
                <a:solidFill>
                  <a:schemeClr val="bg1"/>
                </a:solidFill>
                <a:prstDash val="solid"/>
              </a:ln>
              <a:solidFill>
                <a:srgbClr val="FEFEFE"/>
              </a:solidFill>
              <a:effectLst>
                <a:outerShdw dist="38100" dir="2700000" algn="bl" rotWithShape="0">
                  <a:schemeClr val="accent1">
                    <a:lumMod val="75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erson wearing a virtual reality headset and holding an object&#10;&#10;Description automatically generated with low confidence">
            <a:extLst>
              <a:ext uri="{FF2B5EF4-FFF2-40B4-BE49-F238E27FC236}">
                <a16:creationId xmlns:a16="http://schemas.microsoft.com/office/drawing/2014/main" id="{D6FFC6D7-5A43-DD5B-DA05-C23859053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8" r="29073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9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457089" y="5415187"/>
            <a:ext cx="6309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>
                      <a:lumMod val="75000"/>
                    </a:schemeClr>
                  </a:outerShdw>
                </a:effectLst>
              </a:rPr>
              <a:t>Physical vs Digital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CD182-8733-2B83-DEDF-96CE418050AA}"/>
              </a:ext>
            </a:extLst>
          </p:cNvPr>
          <p:cNvSpPr txBox="1"/>
          <p:nvPr/>
        </p:nvSpPr>
        <p:spPr>
          <a:xfrm>
            <a:off x="323214" y="475373"/>
            <a:ext cx="695853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Games were originally sold as physical disc in a case.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These cases would include the disc, and often an extensive manual to help players understand the game.</a:t>
            </a:r>
          </a:p>
          <a:p>
            <a:pPr>
              <a:lnSpc>
                <a:spcPct val="150000"/>
              </a:lnSpc>
            </a:pPr>
            <a:endParaRPr lang="en-GB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Nowadays, everything is conveniently downloaded through the internet and installed completely digitally. No more queuing for the midnight release at the local GAME store!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However, many people to this day still get physical copies of games such as collectible hobbyists.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endParaRPr lang="en-GB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D6D917B-5543-86C4-158D-C8FB0054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693" y="608106"/>
            <a:ext cx="457200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5162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66F652B7-9449-35E3-2D11-B45CF107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 r="12602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17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810000" y="447188"/>
            <a:ext cx="4930400" cy="155941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1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From TV to (Virtual) Reality! 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CD182-8733-2B83-DEDF-96CE418050AA}"/>
              </a:ext>
            </a:extLst>
          </p:cNvPr>
          <p:cNvSpPr txBox="1"/>
          <p:nvPr/>
        </p:nvSpPr>
        <p:spPr>
          <a:xfrm>
            <a:off x="781890" y="2633176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500" dirty="0"/>
              <a:t>You could only control a game with a controller in front of your computer or TV.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500" dirty="0"/>
              <a:t>Over the past 5 or so years, Virtual Reality has been taking off! And the games industry certainly saw the opportunity in it.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500" dirty="0"/>
              <a:t>Equipped with a headset that displays the game feed, along with two controllers that track hand movements.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500" dirty="0"/>
              <a:t>While Virtual Reality is still in its infancy, it has caught many curious and wanting to experience video games in a completely new light!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500" dirty="0"/>
              <a:t>It comes at a high price, but companies specializing in VR technologies are looking to make it more accessible for everyone.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5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500" dirty="0"/>
          </a:p>
        </p:txBody>
      </p:sp>
      <p:pic>
        <p:nvPicPr>
          <p:cNvPr id="7" name="Picture 6" descr="A person playing a video game&#10;&#10;Description automatically generated with medium confidence">
            <a:extLst>
              <a:ext uri="{FF2B5EF4-FFF2-40B4-BE49-F238E27FC236}">
                <a16:creationId xmlns:a16="http://schemas.microsoft.com/office/drawing/2014/main" id="{EAA319E0-F6A4-EC4C-6766-BD534298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2" r="-2" b="12150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6095999" y="1032918"/>
            <a:ext cx="5452533" cy="47921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1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 You for listening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66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EFEFE"/>
              </a:solidFill>
              <a:effectLst>
                <a:outerShdw dist="38100" dir="2700000" algn="bl" rotWithShape="0">
                  <a:schemeClr val="accent1">
                    <a:lumMod val="75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1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Any Questions?</a:t>
            </a:r>
          </a:p>
        </p:txBody>
      </p:sp>
      <p:sp useBgFill="1">
        <p:nvSpPr>
          <p:cNvPr id="170" name="Freeform: Shape 169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339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37527F-7489-5F32-14B1-04C038F8B128}"/>
              </a:ext>
            </a:extLst>
          </p:cNvPr>
          <p:cNvSpPr/>
          <p:nvPr/>
        </p:nvSpPr>
        <p:spPr>
          <a:xfrm>
            <a:off x="1062842" y="371092"/>
            <a:ext cx="9674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C000"/>
                  </a:outerShdw>
                </a:effectLst>
              </a:rPr>
              <a:t>Videogames have changed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6B82134-D8E3-965D-78A7-237CCF2B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56" r="93611">
                        <a14:foregroundMark x1="9722" y1="46389" x2="3056" y2="46944"/>
                        <a14:foregroundMark x1="91111" y1="50833" x2="93611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7" y="2136282"/>
            <a:ext cx="3429000" cy="3429000"/>
          </a:xfrm>
          <a:prstGeom prst="rect">
            <a:avLst/>
          </a:prstGeom>
        </p:spPr>
      </p:pic>
      <p:pic>
        <p:nvPicPr>
          <p:cNvPr id="9" name="Picture 8" descr="A picture containing arthropod, invertebrate, lobster&#10;&#10;Description automatically generated">
            <a:extLst>
              <a:ext uri="{FF2B5EF4-FFF2-40B4-BE49-F238E27FC236}">
                <a16:creationId xmlns:a16="http://schemas.microsoft.com/office/drawing/2014/main" id="{7E7C55E9-10B5-B2CD-5D19-F9480FFDD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37" y="2536782"/>
            <a:ext cx="4672000" cy="262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976DEF-7F6F-0F44-854F-2EDD46FA231F}"/>
              </a:ext>
            </a:extLst>
          </p:cNvPr>
          <p:cNvSpPr/>
          <p:nvPr/>
        </p:nvSpPr>
        <p:spPr>
          <a:xfrm>
            <a:off x="4726506" y="548381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…a lot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21BB767-0EE0-C176-B1FC-60EF976552A3}"/>
              </a:ext>
            </a:extLst>
          </p:cNvPr>
          <p:cNvSpPr/>
          <p:nvPr/>
        </p:nvSpPr>
        <p:spPr>
          <a:xfrm>
            <a:off x="4748277" y="3850782"/>
            <a:ext cx="1877786" cy="459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277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338826" y="5423733"/>
            <a:ext cx="5171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>
                      <a:lumMod val="75000"/>
                    </a:schemeClr>
                  </a:outerShdw>
                </a:effectLst>
              </a:rPr>
              <a:t>What changed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9C6267E-4DFD-148D-06FD-131DD8880D93}"/>
              </a:ext>
            </a:extLst>
          </p:cNvPr>
          <p:cNvSpPr txBox="1"/>
          <p:nvPr/>
        </p:nvSpPr>
        <p:spPr>
          <a:xfrm>
            <a:off x="0" y="-177800"/>
            <a:ext cx="10597242" cy="606319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6">
                <a:alpha val="8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1485900" lvl="2" indent="-571500">
              <a:lnSpc>
                <a:spcPct val="250000"/>
              </a:lnSpc>
              <a:buSzPct val="120000"/>
              <a:buFont typeface="Century Gothic" panose="020B0502020202020204" pitchFamily="34" charset="0"/>
              <a:buChar char="►"/>
            </a:pPr>
            <a:r>
              <a:rPr lang="en-GB" sz="4400" dirty="0" err="1"/>
              <a:t>Splitscreen</a:t>
            </a:r>
            <a:r>
              <a:rPr lang="en-GB" sz="4400" dirty="0"/>
              <a:t> vs Online Multiplayer</a:t>
            </a:r>
          </a:p>
          <a:p>
            <a:pPr marL="1485900" lvl="2" indent="-571500">
              <a:lnSpc>
                <a:spcPct val="250000"/>
              </a:lnSpc>
              <a:buSzPct val="120000"/>
              <a:buFont typeface="Century Gothic" panose="020B0502020202020204" pitchFamily="34" charset="0"/>
              <a:buChar char="►"/>
            </a:pPr>
            <a:r>
              <a:rPr lang="en-GB" sz="4400" dirty="0"/>
              <a:t>Rise of the Indie Games</a:t>
            </a:r>
          </a:p>
          <a:p>
            <a:pPr marL="1485900" lvl="2" indent="-571500">
              <a:lnSpc>
                <a:spcPct val="250000"/>
              </a:lnSpc>
              <a:buSzPct val="120000"/>
              <a:buFont typeface="Century Gothic" panose="020B0502020202020204" pitchFamily="34" charset="0"/>
              <a:buChar char="►"/>
            </a:pPr>
            <a:r>
              <a:rPr lang="en-GB" sz="4400" dirty="0"/>
              <a:t>Everything’s going Virtual!</a:t>
            </a:r>
          </a:p>
          <a:p>
            <a:pPr lvl="5"/>
            <a:endParaRPr lang="en-GB" sz="40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97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1DCC7BA-3740-47E1-91B9-62693813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84CEFA49-6B2F-4FE6-B6AF-31D49E68C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40086" y="40084"/>
            <a:ext cx="6858002" cy="6777832"/>
          </a:xfrm>
          <a:custGeom>
            <a:avLst/>
            <a:gdLst>
              <a:gd name="connsiteX0" fmla="*/ 6858001 w 6858002"/>
              <a:gd name="connsiteY0" fmla="*/ 4666984 h 6777832"/>
              <a:gd name="connsiteX1" fmla="*/ 3829243 w 6858002"/>
              <a:gd name="connsiteY1" fmla="*/ 6654602 h 6777832"/>
              <a:gd name="connsiteX2" fmla="*/ 3827370 w 6858002"/>
              <a:gd name="connsiteY2" fmla="*/ 6656146 h 6777832"/>
              <a:gd name="connsiteX3" fmla="*/ 3824584 w 6858002"/>
              <a:gd name="connsiteY3" fmla="*/ 6657658 h 6777832"/>
              <a:gd name="connsiteX4" fmla="*/ 3798694 w 6858002"/>
              <a:gd name="connsiteY4" fmla="*/ 6674649 h 6777832"/>
              <a:gd name="connsiteX5" fmla="*/ 3785012 w 6858002"/>
              <a:gd name="connsiteY5" fmla="*/ 6679138 h 6777832"/>
              <a:gd name="connsiteX6" fmla="*/ 3706340 w 6858002"/>
              <a:gd name="connsiteY6" fmla="*/ 6721839 h 6777832"/>
              <a:gd name="connsiteX7" fmla="*/ 3428999 w 6858002"/>
              <a:gd name="connsiteY7" fmla="*/ 6777832 h 6777832"/>
              <a:gd name="connsiteX8" fmla="*/ 3151659 w 6858002"/>
              <a:gd name="connsiteY8" fmla="*/ 6721839 h 6777832"/>
              <a:gd name="connsiteX9" fmla="*/ 3072997 w 6858002"/>
              <a:gd name="connsiteY9" fmla="*/ 6679143 h 6777832"/>
              <a:gd name="connsiteX10" fmla="*/ 3059299 w 6858002"/>
              <a:gd name="connsiteY10" fmla="*/ 6674649 h 6777832"/>
              <a:gd name="connsiteX11" fmla="*/ 3033384 w 6858002"/>
              <a:gd name="connsiteY11" fmla="*/ 6657642 h 6777832"/>
              <a:gd name="connsiteX12" fmla="*/ 3030628 w 6858002"/>
              <a:gd name="connsiteY12" fmla="*/ 6656146 h 6777832"/>
              <a:gd name="connsiteX13" fmla="*/ 3028776 w 6858002"/>
              <a:gd name="connsiteY13" fmla="*/ 6654618 h 6777832"/>
              <a:gd name="connsiteX14" fmla="*/ 1 w 6858002"/>
              <a:gd name="connsiteY14" fmla="*/ 4666984 h 6777832"/>
              <a:gd name="connsiteX15" fmla="*/ 6858002 w 6858002"/>
              <a:gd name="connsiteY15" fmla="*/ 0 h 6777832"/>
              <a:gd name="connsiteX16" fmla="*/ 6858002 w 6858002"/>
              <a:gd name="connsiteY16" fmla="*/ 1570616 h 6777832"/>
              <a:gd name="connsiteX17" fmla="*/ 6858001 w 6858002"/>
              <a:gd name="connsiteY17" fmla="*/ 1570616 h 6777832"/>
              <a:gd name="connsiteX18" fmla="*/ 6858001 w 6858002"/>
              <a:gd name="connsiteY18" fmla="*/ 4666983 h 6777832"/>
              <a:gd name="connsiteX19" fmla="*/ 0 w 6858002"/>
              <a:gd name="connsiteY19" fmla="*/ 4666983 h 6777832"/>
              <a:gd name="connsiteX20" fmla="*/ 0 w 6858002"/>
              <a:gd name="connsiteY20" fmla="*/ 595217 h 6777832"/>
              <a:gd name="connsiteX21" fmla="*/ 1 w 6858002"/>
              <a:gd name="connsiteY21" fmla="*/ 595217 h 6777832"/>
              <a:gd name="connsiteX22" fmla="*/ 1 w 6858002"/>
              <a:gd name="connsiteY22" fmla="*/ 0 h 67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2" h="6777832">
                <a:moveTo>
                  <a:pt x="6858001" y="4666984"/>
                </a:moveTo>
                <a:lnTo>
                  <a:pt x="3829243" y="6654602"/>
                </a:lnTo>
                <a:lnTo>
                  <a:pt x="3827370" y="6656146"/>
                </a:lnTo>
                <a:lnTo>
                  <a:pt x="3824584" y="6657658"/>
                </a:lnTo>
                <a:lnTo>
                  <a:pt x="3798694" y="6674649"/>
                </a:lnTo>
                <a:lnTo>
                  <a:pt x="3785012" y="6679138"/>
                </a:lnTo>
                <a:lnTo>
                  <a:pt x="3706340" y="6721839"/>
                </a:lnTo>
                <a:cubicBezTo>
                  <a:pt x="3621097" y="6757894"/>
                  <a:pt x="3527376" y="6777832"/>
                  <a:pt x="3428999" y="6777832"/>
                </a:cubicBezTo>
                <a:cubicBezTo>
                  <a:pt x="3330622" y="6777832"/>
                  <a:pt x="3236902" y="6757894"/>
                  <a:pt x="3151659" y="6721839"/>
                </a:cubicBezTo>
                <a:lnTo>
                  <a:pt x="3072997" y="6679143"/>
                </a:lnTo>
                <a:lnTo>
                  <a:pt x="3059299" y="6674649"/>
                </a:lnTo>
                <a:lnTo>
                  <a:pt x="3033384" y="6657642"/>
                </a:lnTo>
                <a:lnTo>
                  <a:pt x="3030628" y="6656146"/>
                </a:lnTo>
                <a:lnTo>
                  <a:pt x="3028776" y="6654618"/>
                </a:lnTo>
                <a:lnTo>
                  <a:pt x="1" y="4666984"/>
                </a:lnTo>
                <a:close/>
                <a:moveTo>
                  <a:pt x="6858002" y="0"/>
                </a:moveTo>
                <a:lnTo>
                  <a:pt x="6858002" y="1570616"/>
                </a:lnTo>
                <a:lnTo>
                  <a:pt x="6858001" y="1570616"/>
                </a:lnTo>
                <a:lnTo>
                  <a:pt x="6858001" y="4666983"/>
                </a:lnTo>
                <a:lnTo>
                  <a:pt x="0" y="4666983"/>
                </a:lnTo>
                <a:lnTo>
                  <a:pt x="0" y="595217"/>
                </a:lnTo>
                <a:lnTo>
                  <a:pt x="1" y="595217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96D457-3CA9-7EFD-90BA-CCC1A49A48FB}"/>
              </a:ext>
            </a:extLst>
          </p:cNvPr>
          <p:cNvSpPr/>
          <p:nvPr/>
        </p:nvSpPr>
        <p:spPr>
          <a:xfrm>
            <a:off x="-1382792" y="848320"/>
            <a:ext cx="80723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Split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3E9715-6CA5-A4C6-F167-0BB48CB07E23}"/>
              </a:ext>
            </a:extLst>
          </p:cNvPr>
          <p:cNvSpPr/>
          <p:nvPr/>
        </p:nvSpPr>
        <p:spPr>
          <a:xfrm>
            <a:off x="5581275" y="2967335"/>
            <a:ext cx="1029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E6B8D-40A6-A3A8-6A4F-7D8413B22905}"/>
              </a:ext>
            </a:extLst>
          </p:cNvPr>
          <p:cNvSpPr/>
          <p:nvPr/>
        </p:nvSpPr>
        <p:spPr>
          <a:xfrm>
            <a:off x="5785132" y="5098230"/>
            <a:ext cx="6296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Online Multiplayer</a:t>
            </a:r>
          </a:p>
        </p:txBody>
      </p:sp>
      <p:pic>
        <p:nvPicPr>
          <p:cNvPr id="21" name="Picture 20" descr="A picture containing grass, weapon, person, camera&#10;&#10;Description automatically generated">
            <a:extLst>
              <a:ext uri="{FF2B5EF4-FFF2-40B4-BE49-F238E27FC236}">
                <a16:creationId xmlns:a16="http://schemas.microsoft.com/office/drawing/2014/main" id="{73B77364-E128-57B4-86AD-68CC23E99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1" y="2317916"/>
            <a:ext cx="5086910" cy="33384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 descr="A picture containing text, water, several&#10;&#10;Description automatically generated">
            <a:extLst>
              <a:ext uri="{FF2B5EF4-FFF2-40B4-BE49-F238E27FC236}">
                <a16:creationId xmlns:a16="http://schemas.microsoft.com/office/drawing/2014/main" id="{A68F50C7-73DB-A12D-3D5D-B4632B64F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6" r="9228"/>
          <a:stretch/>
        </p:blipFill>
        <p:spPr>
          <a:xfrm>
            <a:off x="6995138" y="1298105"/>
            <a:ext cx="4811309" cy="33384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875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512735" y="5176155"/>
            <a:ext cx="11166529" cy="1387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</a:t>
            </a:r>
            <a:r>
              <a:rPr lang="en-US"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is </a:t>
            </a:r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Splitscreen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EFEFE"/>
              </a:solidFill>
              <a:effectLst>
                <a:outerShdw dist="38100" dir="2700000" algn="bl" rotWithShape="0">
                  <a:schemeClr val="accent1">
                    <a:lumMod val="60000"/>
                    <a:lumOff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C08B09-2BCD-3EC5-1BC7-DD698E956D4D}"/>
              </a:ext>
            </a:extLst>
          </p:cNvPr>
          <p:cNvSpPr/>
          <p:nvPr/>
        </p:nvSpPr>
        <p:spPr>
          <a:xfrm>
            <a:off x="512734" y="293915"/>
            <a:ext cx="6631015" cy="446276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00B0F0"/>
                  </a:outerShdw>
                </a:effectLst>
              </a:rPr>
              <a:t>Allows up to 4 players to play together in non-networked videogames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00B0F0"/>
                  </a:outerShdw>
                </a:effectLst>
              </a:rPr>
              <a:t>Divides the screen in equal areas. Allows players to move freely from each other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00B0F0"/>
                  </a:outerShdw>
                </a:effectLst>
              </a:rPr>
              <a:t>It became really popular on consoles up until the 2000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 descr="GoldenEye N64 (splitscreen)">
            <a:extLst>
              <a:ext uri="{FF2B5EF4-FFF2-40B4-BE49-F238E27FC236}">
                <a16:creationId xmlns:a16="http://schemas.microsoft.com/office/drawing/2014/main" id="{AC46373A-3D8B-DD5D-5828-7AC20F8AD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6" r="27414" b="-1"/>
          <a:stretch/>
        </p:blipFill>
        <p:spPr>
          <a:xfrm>
            <a:off x="7602565" y="170394"/>
            <a:ext cx="4076699" cy="45862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4810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512735" y="5176155"/>
            <a:ext cx="11166529" cy="1387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is Online Multiplayer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242A55-DDEC-993A-D31A-520AC35E3382}"/>
              </a:ext>
            </a:extLst>
          </p:cNvPr>
          <p:cNvSpPr/>
          <p:nvPr/>
        </p:nvSpPr>
        <p:spPr>
          <a:xfrm>
            <a:off x="1" y="183491"/>
            <a:ext cx="6678386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C000"/>
                  </a:outerShdw>
                </a:effectLst>
              </a:rPr>
              <a:t>It allows players to play in the same game environment connecting them over a wide area network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C000"/>
                  </a:outerShdw>
                </a:effectLst>
              </a:rPr>
              <a:t>It allows players to interact from all over the world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C000"/>
                  </a:outerShdw>
                </a:effectLst>
              </a:rPr>
              <a:t>It requires active game servers to host sessions and transmit game data to and from clients.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C000"/>
                  </a:outerShdw>
                </a:effectLst>
              </a:rPr>
              <a:t> </a:t>
            </a:r>
            <a:endParaRPr 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rgbClr val="FFC000"/>
                </a:outerShdw>
              </a:effectLst>
            </a:endParaRPr>
          </a:p>
          <a:p>
            <a:pPr marL="685800" indent="-685800" algn="ctr">
              <a:buFont typeface="Wingdings" panose="05000000000000000000" pitchFamily="2" charset="2"/>
              <a:buChar char="Ø"/>
            </a:pPr>
            <a:endParaRPr 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rgbClr val="FFC000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304FF-D723-E355-30AB-01E5D0109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7" t="1354" r="9970" b="1780"/>
          <a:stretch/>
        </p:blipFill>
        <p:spPr>
          <a:xfrm>
            <a:off x="6678387" y="293915"/>
            <a:ext cx="5225636" cy="3893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593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1DCC7BA-3740-47E1-91B9-62693813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84CEFA49-6B2F-4FE6-B6AF-31D49E68C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40086" y="40084"/>
            <a:ext cx="6858002" cy="6777832"/>
          </a:xfrm>
          <a:custGeom>
            <a:avLst/>
            <a:gdLst>
              <a:gd name="connsiteX0" fmla="*/ 6858001 w 6858002"/>
              <a:gd name="connsiteY0" fmla="*/ 4666984 h 6777832"/>
              <a:gd name="connsiteX1" fmla="*/ 3829243 w 6858002"/>
              <a:gd name="connsiteY1" fmla="*/ 6654602 h 6777832"/>
              <a:gd name="connsiteX2" fmla="*/ 3827370 w 6858002"/>
              <a:gd name="connsiteY2" fmla="*/ 6656146 h 6777832"/>
              <a:gd name="connsiteX3" fmla="*/ 3824584 w 6858002"/>
              <a:gd name="connsiteY3" fmla="*/ 6657658 h 6777832"/>
              <a:gd name="connsiteX4" fmla="*/ 3798694 w 6858002"/>
              <a:gd name="connsiteY4" fmla="*/ 6674649 h 6777832"/>
              <a:gd name="connsiteX5" fmla="*/ 3785012 w 6858002"/>
              <a:gd name="connsiteY5" fmla="*/ 6679138 h 6777832"/>
              <a:gd name="connsiteX6" fmla="*/ 3706340 w 6858002"/>
              <a:gd name="connsiteY6" fmla="*/ 6721839 h 6777832"/>
              <a:gd name="connsiteX7" fmla="*/ 3428999 w 6858002"/>
              <a:gd name="connsiteY7" fmla="*/ 6777832 h 6777832"/>
              <a:gd name="connsiteX8" fmla="*/ 3151659 w 6858002"/>
              <a:gd name="connsiteY8" fmla="*/ 6721839 h 6777832"/>
              <a:gd name="connsiteX9" fmla="*/ 3072997 w 6858002"/>
              <a:gd name="connsiteY9" fmla="*/ 6679143 h 6777832"/>
              <a:gd name="connsiteX10" fmla="*/ 3059299 w 6858002"/>
              <a:gd name="connsiteY10" fmla="*/ 6674649 h 6777832"/>
              <a:gd name="connsiteX11" fmla="*/ 3033384 w 6858002"/>
              <a:gd name="connsiteY11" fmla="*/ 6657642 h 6777832"/>
              <a:gd name="connsiteX12" fmla="*/ 3030628 w 6858002"/>
              <a:gd name="connsiteY12" fmla="*/ 6656146 h 6777832"/>
              <a:gd name="connsiteX13" fmla="*/ 3028776 w 6858002"/>
              <a:gd name="connsiteY13" fmla="*/ 6654618 h 6777832"/>
              <a:gd name="connsiteX14" fmla="*/ 1 w 6858002"/>
              <a:gd name="connsiteY14" fmla="*/ 4666984 h 6777832"/>
              <a:gd name="connsiteX15" fmla="*/ 6858002 w 6858002"/>
              <a:gd name="connsiteY15" fmla="*/ 0 h 6777832"/>
              <a:gd name="connsiteX16" fmla="*/ 6858002 w 6858002"/>
              <a:gd name="connsiteY16" fmla="*/ 1570616 h 6777832"/>
              <a:gd name="connsiteX17" fmla="*/ 6858001 w 6858002"/>
              <a:gd name="connsiteY17" fmla="*/ 1570616 h 6777832"/>
              <a:gd name="connsiteX18" fmla="*/ 6858001 w 6858002"/>
              <a:gd name="connsiteY18" fmla="*/ 4666983 h 6777832"/>
              <a:gd name="connsiteX19" fmla="*/ 0 w 6858002"/>
              <a:gd name="connsiteY19" fmla="*/ 4666983 h 6777832"/>
              <a:gd name="connsiteX20" fmla="*/ 0 w 6858002"/>
              <a:gd name="connsiteY20" fmla="*/ 595217 h 6777832"/>
              <a:gd name="connsiteX21" fmla="*/ 1 w 6858002"/>
              <a:gd name="connsiteY21" fmla="*/ 595217 h 6777832"/>
              <a:gd name="connsiteX22" fmla="*/ 1 w 6858002"/>
              <a:gd name="connsiteY22" fmla="*/ 0 h 67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2" h="6777832">
                <a:moveTo>
                  <a:pt x="6858001" y="4666984"/>
                </a:moveTo>
                <a:lnTo>
                  <a:pt x="3829243" y="6654602"/>
                </a:lnTo>
                <a:lnTo>
                  <a:pt x="3827370" y="6656146"/>
                </a:lnTo>
                <a:lnTo>
                  <a:pt x="3824584" y="6657658"/>
                </a:lnTo>
                <a:lnTo>
                  <a:pt x="3798694" y="6674649"/>
                </a:lnTo>
                <a:lnTo>
                  <a:pt x="3785012" y="6679138"/>
                </a:lnTo>
                <a:lnTo>
                  <a:pt x="3706340" y="6721839"/>
                </a:lnTo>
                <a:cubicBezTo>
                  <a:pt x="3621097" y="6757894"/>
                  <a:pt x="3527376" y="6777832"/>
                  <a:pt x="3428999" y="6777832"/>
                </a:cubicBezTo>
                <a:cubicBezTo>
                  <a:pt x="3330622" y="6777832"/>
                  <a:pt x="3236902" y="6757894"/>
                  <a:pt x="3151659" y="6721839"/>
                </a:cubicBezTo>
                <a:lnTo>
                  <a:pt x="3072997" y="6679143"/>
                </a:lnTo>
                <a:lnTo>
                  <a:pt x="3059299" y="6674649"/>
                </a:lnTo>
                <a:lnTo>
                  <a:pt x="3033384" y="6657642"/>
                </a:lnTo>
                <a:lnTo>
                  <a:pt x="3030628" y="6656146"/>
                </a:lnTo>
                <a:lnTo>
                  <a:pt x="3028776" y="6654618"/>
                </a:lnTo>
                <a:lnTo>
                  <a:pt x="1" y="4666984"/>
                </a:lnTo>
                <a:close/>
                <a:moveTo>
                  <a:pt x="6858002" y="0"/>
                </a:moveTo>
                <a:lnTo>
                  <a:pt x="6858002" y="1570616"/>
                </a:lnTo>
                <a:lnTo>
                  <a:pt x="6858001" y="1570616"/>
                </a:lnTo>
                <a:lnTo>
                  <a:pt x="6858001" y="4666983"/>
                </a:lnTo>
                <a:lnTo>
                  <a:pt x="0" y="4666983"/>
                </a:lnTo>
                <a:lnTo>
                  <a:pt x="0" y="595217"/>
                </a:lnTo>
                <a:lnTo>
                  <a:pt x="1" y="595217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6D7EAE-181C-1CB9-95A9-624C3DC50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186" y="10271"/>
            <a:ext cx="417493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Split Screen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CE8A2-CB4C-855D-EC0C-A5488623EB90}"/>
              </a:ext>
            </a:extLst>
          </p:cNvPr>
          <p:cNvSpPr/>
          <p:nvPr/>
        </p:nvSpPr>
        <p:spPr>
          <a:xfrm>
            <a:off x="6096000" y="6021106"/>
            <a:ext cx="692523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Online Multiplayer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17A061-1847-4010-E686-DE5C5F156D81}"/>
              </a:ext>
            </a:extLst>
          </p:cNvPr>
          <p:cNvSpPr/>
          <p:nvPr/>
        </p:nvSpPr>
        <p:spPr>
          <a:xfrm>
            <a:off x="335143" y="1474492"/>
            <a:ext cx="5760857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 play from the same room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One copy of the game will suffice!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You’ll have to squint loads!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Can’t play with my brother in Italy </a:t>
            </a:r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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As long as the system works it will work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9B0569-05CF-C958-B986-6477FBE4AD0C}"/>
              </a:ext>
            </a:extLst>
          </p:cNvPr>
          <p:cNvSpPr/>
          <p:nvPr/>
        </p:nvSpPr>
        <p:spPr>
          <a:xfrm>
            <a:off x="6861441" y="1474492"/>
            <a:ext cx="5246949" cy="30721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 play from your own system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Everyone has to buy their copy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screen is all mine!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 can play with anyone in the world! </a:t>
            </a: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If the game servers shut </a:t>
            </a: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 won’t work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882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5" name="Rectangle 167">
            <a:extLst>
              <a:ext uri="{FF2B5EF4-FFF2-40B4-BE49-F238E27FC236}">
                <a16:creationId xmlns:a16="http://schemas.microsoft.com/office/drawing/2014/main" id="{FCA38DE0-0434-4DDD-89EE-77463F374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5124A2A0-D1C5-D6C5-4088-D8BA8F58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743" y="1745448"/>
            <a:ext cx="1758007" cy="1758007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BFD99B8-6D2B-BC51-0122-C957D717B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" b="24034"/>
          <a:stretch/>
        </p:blipFill>
        <p:spPr>
          <a:xfrm>
            <a:off x="9093743" y="-12558"/>
            <a:ext cx="1758007" cy="1758007"/>
          </a:xfrm>
          <a:prstGeom prst="rect">
            <a:avLst/>
          </a:prstGeom>
        </p:spPr>
      </p:pic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D10CE49F-45C4-8D30-C205-4A5FA00011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r="24093" b="-1"/>
          <a:stretch/>
        </p:blipFill>
        <p:spPr>
          <a:xfrm>
            <a:off x="10849871" y="-12558"/>
            <a:ext cx="1342129" cy="175587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0A3C13F-A7B6-46D7-69A6-EAB49C4B81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72" y="1745448"/>
            <a:ext cx="1758008" cy="1758008"/>
          </a:xfrm>
          <a:prstGeom prst="rect">
            <a:avLst/>
          </a:prstGeom>
        </p:spPr>
      </p:pic>
      <p:pic>
        <p:nvPicPr>
          <p:cNvPr id="6" name="Picture 5" descr="Diagram, calendar&#10;&#10;Description automatically generated">
            <a:extLst>
              <a:ext uri="{FF2B5EF4-FFF2-40B4-BE49-F238E27FC236}">
                <a16:creationId xmlns:a16="http://schemas.microsoft.com/office/drawing/2014/main" id="{C67E69C5-5370-D9B2-1B72-65A3DE0773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7"/>
          <a:stretch/>
        </p:blipFill>
        <p:spPr>
          <a:xfrm>
            <a:off x="9100147" y="5267305"/>
            <a:ext cx="1758007" cy="159069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A19E4E-EEED-F9DF-6EBE-772A035DBD9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72" y="-12558"/>
            <a:ext cx="1758008" cy="1758008"/>
          </a:xfrm>
          <a:prstGeom prst="rect">
            <a:avLst/>
          </a:prstGeom>
        </p:spPr>
      </p:pic>
      <p:pic>
        <p:nvPicPr>
          <p:cNvPr id="8" name="Picture 7" descr="Calendar&#10;&#10;Description automatically generated with low confidence">
            <a:extLst>
              <a:ext uri="{FF2B5EF4-FFF2-40B4-BE49-F238E27FC236}">
                <a16:creationId xmlns:a16="http://schemas.microsoft.com/office/drawing/2014/main" id="{E5F5B26D-C7FD-6B1A-E77C-7BA3EE473C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 b="24495"/>
          <a:stretch/>
        </p:blipFill>
        <p:spPr>
          <a:xfrm>
            <a:off x="9094245" y="3503396"/>
            <a:ext cx="1763908" cy="1763908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5D4E30C9-2F30-2961-3BC7-B4706874DC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99"/>
          <a:stretch/>
        </p:blipFill>
        <p:spPr>
          <a:xfrm>
            <a:off x="10851750" y="1743314"/>
            <a:ext cx="1340250" cy="1768118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3A418A15-E785-2214-ADC0-C9BD57B30A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-322" r="21875" b="322"/>
          <a:stretch/>
        </p:blipFill>
        <p:spPr>
          <a:xfrm>
            <a:off x="7337872" y="3496741"/>
            <a:ext cx="1758007" cy="1758007"/>
          </a:xfrm>
          <a:prstGeom prst="rect">
            <a:avLst/>
          </a:prstGeom>
        </p:spPr>
      </p:pic>
      <p:pic>
        <p:nvPicPr>
          <p:cNvPr id="11" name="Picture 10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B7E71F72-C83D-0852-A426-CB3E634A5F8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6"/>
          <a:stretch/>
        </p:blipFill>
        <p:spPr>
          <a:xfrm>
            <a:off x="7337872" y="5254749"/>
            <a:ext cx="1762275" cy="1590694"/>
          </a:xfrm>
          <a:prstGeom prst="rect">
            <a:avLst/>
          </a:prstGeom>
        </p:spPr>
      </p:pic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B9A2745-C489-CFA2-7AB3-872A6B0938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t="5813" r="28258" b="21171"/>
          <a:stretch/>
        </p:blipFill>
        <p:spPr>
          <a:xfrm>
            <a:off x="10857873" y="3513505"/>
            <a:ext cx="1334128" cy="1755873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D980F650-5730-70A4-C372-E0AB81CD99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r="50819" b="9853"/>
          <a:stretch/>
        </p:blipFill>
        <p:spPr>
          <a:xfrm>
            <a:off x="10851469" y="5269377"/>
            <a:ext cx="1340532" cy="1588623"/>
          </a:xfrm>
          <a:prstGeom prst="rect">
            <a:avLst/>
          </a:prstGeom>
        </p:spPr>
      </p:pic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6A520694-B5C4-4629-92F0-65DEBCE68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481607" y="-491131"/>
            <a:ext cx="6867524" cy="7830738"/>
          </a:xfrm>
          <a:custGeom>
            <a:avLst/>
            <a:gdLst>
              <a:gd name="connsiteX0" fmla="*/ 0 w 6867524"/>
              <a:gd name="connsiteY0" fmla="*/ 7529514 h 7830738"/>
              <a:gd name="connsiteX1" fmla="*/ 0 w 6867524"/>
              <a:gd name="connsiteY1" fmla="*/ 2857374 h 7830738"/>
              <a:gd name="connsiteX2" fmla="*/ 0 w 6867524"/>
              <a:gd name="connsiteY2" fmla="*/ 0 h 7830738"/>
              <a:gd name="connsiteX3" fmla="*/ 6867524 w 6867524"/>
              <a:gd name="connsiteY3" fmla="*/ 0 h 7830738"/>
              <a:gd name="connsiteX4" fmla="*/ 6867524 w 6867524"/>
              <a:gd name="connsiteY4" fmla="*/ 2626914 h 7830738"/>
              <a:gd name="connsiteX5" fmla="*/ 6867524 w 6867524"/>
              <a:gd name="connsiteY5" fmla="*/ 7532288 h 7830738"/>
              <a:gd name="connsiteX6" fmla="*/ 3859631 w 6867524"/>
              <a:gd name="connsiteY6" fmla="*/ 7532288 h 7830738"/>
              <a:gd name="connsiteX7" fmla="*/ 3478631 w 6867524"/>
              <a:gd name="connsiteY7" fmla="*/ 7818038 h 7830738"/>
              <a:gd name="connsiteX8" fmla="*/ 3470164 w 6867524"/>
              <a:gd name="connsiteY8" fmla="*/ 7821213 h 7830738"/>
              <a:gd name="connsiteX9" fmla="*/ 3457464 w 6867524"/>
              <a:gd name="connsiteY9" fmla="*/ 7825976 h 7830738"/>
              <a:gd name="connsiteX10" fmla="*/ 3446881 w 6867524"/>
              <a:gd name="connsiteY10" fmla="*/ 7830738 h 7830738"/>
              <a:gd name="connsiteX11" fmla="*/ 3434181 w 6867524"/>
              <a:gd name="connsiteY11" fmla="*/ 7830738 h 7830738"/>
              <a:gd name="connsiteX12" fmla="*/ 3423598 w 6867524"/>
              <a:gd name="connsiteY12" fmla="*/ 7830738 h 7830738"/>
              <a:gd name="connsiteX13" fmla="*/ 3410897 w 6867524"/>
              <a:gd name="connsiteY13" fmla="*/ 7825976 h 7830738"/>
              <a:gd name="connsiteX14" fmla="*/ 3398198 w 6867524"/>
              <a:gd name="connsiteY14" fmla="*/ 7821213 h 7830738"/>
              <a:gd name="connsiteX15" fmla="*/ 3389731 w 6867524"/>
              <a:gd name="connsiteY15" fmla="*/ 7818038 h 7830738"/>
              <a:gd name="connsiteX16" fmla="*/ 3008731 w 6867524"/>
              <a:gd name="connsiteY16" fmla="*/ 7532288 h 7830738"/>
              <a:gd name="connsiteX17" fmla="*/ 1012714 w 6867524"/>
              <a:gd name="connsiteY17" fmla="*/ 7532288 h 7830738"/>
              <a:gd name="connsiteX18" fmla="*/ 1012714 w 6867524"/>
              <a:gd name="connsiteY18" fmla="*/ 7531893 h 7830738"/>
              <a:gd name="connsiteX19" fmla="*/ 4761 w 6867524"/>
              <a:gd name="connsiteY19" fmla="*/ 7531893 h 7830738"/>
              <a:gd name="connsiteX20" fmla="*/ 4761 w 6867524"/>
              <a:gd name="connsiteY20" fmla="*/ 7529514 h 78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67524" h="7830738">
                <a:moveTo>
                  <a:pt x="0" y="7529514"/>
                </a:moveTo>
                <a:lnTo>
                  <a:pt x="0" y="2857374"/>
                </a:lnTo>
                <a:lnTo>
                  <a:pt x="0" y="0"/>
                </a:lnTo>
                <a:lnTo>
                  <a:pt x="6867524" y="0"/>
                </a:lnTo>
                <a:lnTo>
                  <a:pt x="6867524" y="2626914"/>
                </a:lnTo>
                <a:lnTo>
                  <a:pt x="6867524" y="7532288"/>
                </a:lnTo>
                <a:lnTo>
                  <a:pt x="3859631" y="7532288"/>
                </a:lnTo>
                <a:lnTo>
                  <a:pt x="3478631" y="7818038"/>
                </a:lnTo>
                <a:lnTo>
                  <a:pt x="3470164" y="7821213"/>
                </a:lnTo>
                <a:lnTo>
                  <a:pt x="3457464" y="7825976"/>
                </a:lnTo>
                <a:lnTo>
                  <a:pt x="3446881" y="7830738"/>
                </a:lnTo>
                <a:lnTo>
                  <a:pt x="3434181" y="7830738"/>
                </a:lnTo>
                <a:lnTo>
                  <a:pt x="3423598" y="7830738"/>
                </a:lnTo>
                <a:lnTo>
                  <a:pt x="3410897" y="7825976"/>
                </a:lnTo>
                <a:lnTo>
                  <a:pt x="3398198" y="7821213"/>
                </a:lnTo>
                <a:lnTo>
                  <a:pt x="3389731" y="7818038"/>
                </a:lnTo>
                <a:lnTo>
                  <a:pt x="3008731" y="7532288"/>
                </a:lnTo>
                <a:lnTo>
                  <a:pt x="1012714" y="7532288"/>
                </a:lnTo>
                <a:lnTo>
                  <a:pt x="1012714" y="7531893"/>
                </a:lnTo>
                <a:lnTo>
                  <a:pt x="4761" y="7531893"/>
                </a:lnTo>
                <a:lnTo>
                  <a:pt x="4761" y="7529514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810001" y="1449147"/>
            <a:ext cx="5717870" cy="3959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Rise of the Indie Games</a:t>
            </a:r>
          </a:p>
        </p:txBody>
      </p:sp>
    </p:spTree>
    <p:extLst>
      <p:ext uri="{BB962C8B-B14F-4D97-AF65-F5344CB8AC3E}">
        <p14:creationId xmlns:p14="http://schemas.microsoft.com/office/powerpoint/2010/main" val="81301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video game of a video game&#10;&#10;Description automatically generated with low confidence">
            <a:extLst>
              <a:ext uri="{FF2B5EF4-FFF2-40B4-BE49-F238E27FC236}">
                <a16:creationId xmlns:a16="http://schemas.microsoft.com/office/drawing/2014/main" id="{D4A220B8-A13D-420D-F2F7-F4C56414C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4" t="9091" r="41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77" name="Freeform 6">
            <a:extLst>
              <a:ext uri="{FF2B5EF4-FFF2-40B4-BE49-F238E27FC236}">
                <a16:creationId xmlns:a16="http://schemas.microsoft.com/office/drawing/2014/main" id="{28F489B8-B6E6-485E-9CB6-3C90A4D84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336390"/>
            <a:ext cx="6332416" cy="5838454"/>
          </a:xfrm>
          <a:custGeom>
            <a:avLst/>
            <a:gdLst/>
            <a:ahLst/>
            <a:cxnLst/>
            <a:rect l="l" t="t" r="r" b="b"/>
            <a:pathLst>
              <a:path w="6332416" h="5838454">
                <a:moveTo>
                  <a:pt x="63624" y="0"/>
                </a:moveTo>
                <a:lnTo>
                  <a:pt x="82337" y="0"/>
                </a:lnTo>
                <a:lnTo>
                  <a:pt x="6250080" y="0"/>
                </a:lnTo>
                <a:lnTo>
                  <a:pt x="6268793" y="0"/>
                </a:lnTo>
                <a:lnTo>
                  <a:pt x="6283763" y="5614"/>
                </a:lnTo>
                <a:lnTo>
                  <a:pt x="6294991" y="11228"/>
                </a:lnTo>
                <a:lnTo>
                  <a:pt x="6309961" y="16842"/>
                </a:lnTo>
                <a:lnTo>
                  <a:pt x="6317446" y="28069"/>
                </a:lnTo>
                <a:lnTo>
                  <a:pt x="6324931" y="36490"/>
                </a:lnTo>
                <a:lnTo>
                  <a:pt x="6332416" y="47718"/>
                </a:lnTo>
                <a:lnTo>
                  <a:pt x="6332416" y="61752"/>
                </a:lnTo>
                <a:lnTo>
                  <a:pt x="6332416" y="2646984"/>
                </a:lnTo>
                <a:lnTo>
                  <a:pt x="6332416" y="2661018"/>
                </a:lnTo>
                <a:lnTo>
                  <a:pt x="6332416" y="2913585"/>
                </a:lnTo>
                <a:lnTo>
                  <a:pt x="6332416" y="2927620"/>
                </a:lnTo>
                <a:lnTo>
                  <a:pt x="6332416" y="5512851"/>
                </a:lnTo>
                <a:lnTo>
                  <a:pt x="6332416" y="5526886"/>
                </a:lnTo>
                <a:lnTo>
                  <a:pt x="6324931" y="5538114"/>
                </a:lnTo>
                <a:lnTo>
                  <a:pt x="6317446" y="5546534"/>
                </a:lnTo>
                <a:lnTo>
                  <a:pt x="6309961" y="5557762"/>
                </a:lnTo>
                <a:lnTo>
                  <a:pt x="6294991" y="5563376"/>
                </a:lnTo>
                <a:lnTo>
                  <a:pt x="6283763" y="5568990"/>
                </a:lnTo>
                <a:lnTo>
                  <a:pt x="6268793" y="5574604"/>
                </a:lnTo>
                <a:lnTo>
                  <a:pt x="6250080" y="5574604"/>
                </a:lnTo>
                <a:lnTo>
                  <a:pt x="1657955" y="5574604"/>
                </a:lnTo>
                <a:lnTo>
                  <a:pt x="1328610" y="5821613"/>
                </a:lnTo>
                <a:lnTo>
                  <a:pt x="1317382" y="5827227"/>
                </a:lnTo>
                <a:lnTo>
                  <a:pt x="1302412" y="5832840"/>
                </a:lnTo>
                <a:lnTo>
                  <a:pt x="1287442" y="5838454"/>
                </a:lnTo>
                <a:lnTo>
                  <a:pt x="1272472" y="5838454"/>
                </a:lnTo>
                <a:lnTo>
                  <a:pt x="1257501" y="5838454"/>
                </a:lnTo>
                <a:lnTo>
                  <a:pt x="1242531" y="5832840"/>
                </a:lnTo>
                <a:lnTo>
                  <a:pt x="1227561" y="5827227"/>
                </a:lnTo>
                <a:lnTo>
                  <a:pt x="1216333" y="5821613"/>
                </a:lnTo>
                <a:lnTo>
                  <a:pt x="886988" y="5574604"/>
                </a:lnTo>
                <a:lnTo>
                  <a:pt x="82337" y="5574604"/>
                </a:lnTo>
                <a:lnTo>
                  <a:pt x="63624" y="5574604"/>
                </a:lnTo>
                <a:lnTo>
                  <a:pt x="48654" y="5568990"/>
                </a:lnTo>
                <a:lnTo>
                  <a:pt x="37426" y="5563376"/>
                </a:lnTo>
                <a:lnTo>
                  <a:pt x="22456" y="5557762"/>
                </a:lnTo>
                <a:lnTo>
                  <a:pt x="14971" y="5546534"/>
                </a:lnTo>
                <a:lnTo>
                  <a:pt x="7485" y="5538114"/>
                </a:lnTo>
                <a:lnTo>
                  <a:pt x="0" y="5526886"/>
                </a:lnTo>
                <a:lnTo>
                  <a:pt x="0" y="5512851"/>
                </a:lnTo>
                <a:lnTo>
                  <a:pt x="0" y="2927620"/>
                </a:lnTo>
                <a:lnTo>
                  <a:pt x="0" y="2913585"/>
                </a:lnTo>
                <a:lnTo>
                  <a:pt x="0" y="2661018"/>
                </a:lnTo>
                <a:lnTo>
                  <a:pt x="0" y="2646984"/>
                </a:lnTo>
                <a:lnTo>
                  <a:pt x="0" y="61752"/>
                </a:lnTo>
                <a:lnTo>
                  <a:pt x="0" y="47718"/>
                </a:lnTo>
                <a:lnTo>
                  <a:pt x="7485" y="36490"/>
                </a:lnTo>
                <a:lnTo>
                  <a:pt x="14971" y="28069"/>
                </a:lnTo>
                <a:lnTo>
                  <a:pt x="22456" y="16842"/>
                </a:lnTo>
                <a:lnTo>
                  <a:pt x="37426" y="11228"/>
                </a:lnTo>
                <a:lnTo>
                  <a:pt x="48654" y="5614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5723468" y="651932"/>
            <a:ext cx="5706532" cy="1354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1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is an Indie Game?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CD182-8733-2B83-DEDF-96CE418050AA}"/>
              </a:ext>
            </a:extLst>
          </p:cNvPr>
          <p:cNvSpPr txBox="1"/>
          <p:nvPr/>
        </p:nvSpPr>
        <p:spPr>
          <a:xfrm>
            <a:off x="5553307" y="2116667"/>
            <a:ext cx="5876693" cy="349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An Indie game is a  game developed by an independent game development team consisting of a small number of people.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Traditionally, most games were only made by renowned game studios. These games were financially backed from big games and publishing companies.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Indie game developers fund their games entirely out of pocket.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These games have become very popular over the years, granting the freedom and flexibility for people to make and publish their own games.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Indie games were around in the early 2000s, albeit rare. They gained traction a lot more during 2010s and continuing to grow to this day!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986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4.xml><?xml version="1.0" encoding="utf-8"?>
<a:theme xmlns:a="http://schemas.openxmlformats.org/drawingml/2006/main" name="2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Yellow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Words>772</Words>
  <Application>Microsoft Office PowerPoint</Application>
  <PresentationFormat>Widescreen</PresentationFormat>
  <Paragraphs>144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Amasis MT Pro Black</vt:lpstr>
      <vt:lpstr>Arial</vt:lpstr>
      <vt:lpstr>Calibri</vt:lpstr>
      <vt:lpstr>Calibri Light</vt:lpstr>
      <vt:lpstr>Century Gothic</vt:lpstr>
      <vt:lpstr>Wingdings</vt:lpstr>
      <vt:lpstr>Wingdings 2</vt:lpstr>
      <vt:lpstr>Quotable</vt:lpstr>
      <vt:lpstr>Office Theme</vt:lpstr>
      <vt:lpstr>1_Quotable</vt:lpstr>
      <vt:lpstr>2_Quotable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Grazia ec2134072</dc:creator>
  <cp:lastModifiedBy>Jamie Tyler</cp:lastModifiedBy>
  <cp:revision>16</cp:revision>
  <dcterms:created xsi:type="dcterms:W3CDTF">2022-11-20T11:07:57Z</dcterms:created>
  <dcterms:modified xsi:type="dcterms:W3CDTF">2022-11-24T01:26:27Z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17377ac-e5ac-4c41-ba53-0bbd98a190e5_Enabled">
    <vt:lpwstr>true</vt:lpwstr>
  </property>
  <property fmtid="{D5CDD505-2E9C-101B-9397-08002B2CF9AE}" pid="3" name="MSIP_Label_917377ac-e5ac-4c41-ba53-0bbd98a190e5_SetDate">
    <vt:lpwstr>2022-11-20T14:01:46Z</vt:lpwstr>
  </property>
  <property fmtid="{D5CDD505-2E9C-101B-9397-08002B2CF9AE}" pid="4" name="MSIP_Label_917377ac-e5ac-4c41-ba53-0bbd98a190e5_Method">
    <vt:lpwstr>Standard</vt:lpwstr>
  </property>
  <property fmtid="{D5CDD505-2E9C-101B-9397-08002B2CF9AE}" pid="5" name="MSIP_Label_917377ac-e5ac-4c41-ba53-0bbd98a190e5_Name">
    <vt:lpwstr>AIP Sensitivity Labels</vt:lpwstr>
  </property>
  <property fmtid="{D5CDD505-2E9C-101B-9397-08002B2CF9AE}" pid="6" name="MSIP_Label_917377ac-e5ac-4c41-ba53-0bbd98a190e5_SiteId">
    <vt:lpwstr>de73f96d-8ea1-4b80-a6a2-5165bfd494db</vt:lpwstr>
  </property>
  <property fmtid="{D5CDD505-2E9C-101B-9397-08002B2CF9AE}" pid="7" name="MSIP_Label_917377ac-e5ac-4c41-ba53-0bbd98a190e5_ActionId">
    <vt:lpwstr>76715705-0414-4f06-b6f3-cf65cf3e5958</vt:lpwstr>
  </property>
  <property fmtid="{D5CDD505-2E9C-101B-9397-08002B2CF9AE}" pid="8" name="MSIP_Label_917377ac-e5ac-4c41-ba53-0bbd98a190e5_ContentBits">
    <vt:lpwstr>0</vt:lpwstr>
  </property>
</Properties>
</file>